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66" r:id="rId4"/>
    <p:sldId id="257" r:id="rId5"/>
    <p:sldId id="258" r:id="rId6"/>
    <p:sldId id="259" r:id="rId7"/>
    <p:sldId id="260" r:id="rId8"/>
    <p:sldId id="261" r:id="rId9"/>
    <p:sldId id="262" r:id="rId10"/>
    <p:sldId id="263" r:id="rId11"/>
    <p:sldId id="264" r:id="rId12"/>
    <p:sldId id="265" r:id="rId13"/>
    <p:sldId id="267" r:id="rId14"/>
    <p:sldId id="268" r:id="rId15"/>
    <p:sldId id="269" r:id="rId16"/>
    <p:sldId id="281" r:id="rId17"/>
    <p:sldId id="270"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660033"/>
    <a:srgbClr val="000066"/>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varScale="1">
        <p:scale>
          <a:sx n="69" d="100"/>
          <a:sy n="69" d="100"/>
        </p:scale>
        <p:origin x="-1416"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3426B8A3-D1AA-493B-8405-6F68FDE1905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C9E7E8-B569-4938-875D-75D991B5F88D}"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p>
            <a:fld id="{3426B8A3-D1AA-493B-8405-6F68FDE1905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C9E7E8-B569-4938-875D-75D991B5F88D}"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p>
            <a:fld id="{3426B8A3-D1AA-493B-8405-6F68FDE1905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C9E7E8-B569-4938-875D-75D991B5F88D}"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p>
            <a:fld id="{3426B8A3-D1AA-493B-8405-6F68FDE1905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C9E7E8-B569-4938-875D-75D991B5F88D}"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3426B8A3-D1AA-493B-8405-6F68FDE1905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C9E7E8-B569-4938-875D-75D991B5F88D}"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5" name="Date Placeholder 4"/>
          <p:cNvSpPr>
            <a:spLocks noGrp="1"/>
          </p:cNvSpPr>
          <p:nvPr>
            <p:ph type="dt" sz="half" idx="10"/>
          </p:nvPr>
        </p:nvSpPr>
        <p:spPr/>
        <p:txBody>
          <a:bodyPr/>
          <a:lstStyle/>
          <a:p>
            <a:fld id="{3426B8A3-D1AA-493B-8405-6F68FDE1905B}"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7C9E7E8-B569-4938-875D-75D991B5F88D}"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7" name="Date Placeholder 6"/>
          <p:cNvSpPr>
            <a:spLocks noGrp="1"/>
          </p:cNvSpPr>
          <p:nvPr>
            <p:ph type="dt" sz="half" idx="10"/>
          </p:nvPr>
        </p:nvSpPr>
        <p:spPr/>
        <p:txBody>
          <a:bodyPr/>
          <a:lstStyle/>
          <a:p>
            <a:fld id="{3426B8A3-D1AA-493B-8405-6F68FDE1905B}"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7C9E7E8-B569-4938-875D-75D991B5F88D}"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3426B8A3-D1AA-493B-8405-6F68FDE1905B}"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7C9E7E8-B569-4938-875D-75D991B5F88D}"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26B8A3-D1AA-493B-8405-6F68FDE1905B}"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7C9E7E8-B569-4938-875D-75D991B5F88D}"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3426B8A3-D1AA-493B-8405-6F68FDE1905B}"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7C9E7E8-B569-4938-875D-75D991B5F88D}"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3426B8A3-D1AA-493B-8405-6F68FDE1905B}"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7C9E7E8-B569-4938-875D-75D991B5F88D}"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29000">
              <a:srgbClr val="000082"/>
            </a:gs>
            <a:gs pos="55000">
              <a:srgbClr val="66008F"/>
            </a:gs>
            <a:gs pos="79000">
              <a:srgbClr val="BA0066">
                <a:lumMod val="79000"/>
                <a:alpha val="86000"/>
              </a:srgbClr>
            </a:gs>
            <a:gs pos="89999">
              <a:srgbClr val="FF0000"/>
            </a:gs>
            <a:gs pos="100000">
              <a:srgbClr val="FF8200"/>
            </a:gs>
          </a:gsLst>
          <a:lin ang="54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26B8A3-D1AA-493B-8405-6F68FDE1905B}" type="datetimeFigureOut">
              <a:rPr lang="en-IN" smtClean="0"/>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C9E7E8-B569-4938-875D-75D991B5F88D}"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jpeg"/><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jpeg"/><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png"/><Relationship Id="rId2" Type="http://schemas.microsoft.com/office/2007/relationships/media" Target="../media/media1.mp4"/><Relationship Id="rId1" Type="http://schemas.openxmlformats.org/officeDocument/2006/relationships/video" Target="../media/media1.mp4"/></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39752" y="260648"/>
            <a:ext cx="5148975" cy="16277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ctrTitle"/>
          </p:nvPr>
        </p:nvSpPr>
        <p:spPr/>
        <p:txBody>
          <a:bodyPr/>
          <a:lstStyle/>
          <a:p>
            <a:r>
              <a:rPr lang="en-US" dirty="0" smtClean="0">
                <a:latin typeface="Forte" panose="03060902040502070203" pitchFamily="66" charset="0"/>
              </a:rPr>
              <a:t>Comprehensive Digital Marketing Project work </a:t>
            </a:r>
            <a:endParaRPr lang="en-IN" dirty="0">
              <a:latin typeface="Forte" panose="03060902040502070203" pitchFamily="66" charset="0"/>
            </a:endParaRPr>
          </a:p>
        </p:txBody>
      </p:sp>
      <p:sp>
        <p:nvSpPr>
          <p:cNvPr id="3" name="Subtitle 2"/>
          <p:cNvSpPr>
            <a:spLocks noGrp="1"/>
          </p:cNvSpPr>
          <p:nvPr>
            <p:ph type="subTitle" idx="1"/>
          </p:nvPr>
        </p:nvSpPr>
        <p:spPr/>
        <p:txBody>
          <a:bodyPr>
            <a:normAutofit fontScale="92500" lnSpcReduction="20000"/>
          </a:bodyPr>
          <a:lstStyle/>
          <a:p>
            <a:r>
              <a:rPr lang="en-US" dirty="0" smtClean="0">
                <a:solidFill>
                  <a:srgbClr val="800080"/>
                </a:solidFill>
                <a:latin typeface="Forte" panose="03060902040502070203" pitchFamily="66" charset="0"/>
              </a:rPr>
              <a:t>On Cadbury </a:t>
            </a:r>
            <a:endParaRPr lang="en-US" dirty="0" smtClean="0">
              <a:solidFill>
                <a:srgbClr val="800080"/>
              </a:solidFill>
              <a:latin typeface="Forte" panose="03060902040502070203" pitchFamily="66" charset="0"/>
            </a:endParaRPr>
          </a:p>
          <a:p>
            <a:r>
              <a:rPr lang="en-US" dirty="0" smtClean="0">
                <a:solidFill>
                  <a:srgbClr val="FFFF00"/>
                </a:solidFill>
                <a:latin typeface="Forte" panose="03060902040502070203" pitchFamily="66" charset="0"/>
              </a:rPr>
              <a:t>By </a:t>
            </a:r>
            <a:r>
              <a:rPr lang="en-US" dirty="0" err="1" smtClean="0">
                <a:solidFill>
                  <a:srgbClr val="FFFF00"/>
                </a:solidFill>
                <a:latin typeface="Forte" panose="03060902040502070203" pitchFamily="66" charset="0"/>
              </a:rPr>
              <a:t>Bhuvaneswari</a:t>
            </a:r>
            <a:r>
              <a:rPr lang="en-US" dirty="0" smtClean="0">
                <a:solidFill>
                  <a:srgbClr val="FFFF00"/>
                </a:solidFill>
                <a:latin typeface="Forte" panose="03060902040502070203" pitchFamily="66" charset="0"/>
              </a:rPr>
              <a:t> </a:t>
            </a:r>
            <a:r>
              <a:rPr lang="en-US" dirty="0" err="1" smtClean="0">
                <a:solidFill>
                  <a:srgbClr val="FFFF00"/>
                </a:solidFill>
                <a:latin typeface="Forte" panose="03060902040502070203" pitchFamily="66" charset="0"/>
              </a:rPr>
              <a:t>Bhavana</a:t>
            </a:r>
            <a:r>
              <a:rPr lang="en-US" dirty="0" smtClean="0">
                <a:solidFill>
                  <a:srgbClr val="FFFF00"/>
                </a:solidFill>
                <a:latin typeface="Forte" panose="03060902040502070203" pitchFamily="66" charset="0"/>
              </a:rPr>
              <a:t> and team </a:t>
            </a:r>
            <a:r>
              <a:rPr lang="en-US" dirty="0" err="1" smtClean="0">
                <a:solidFill>
                  <a:srgbClr val="FFFF00"/>
                </a:solidFill>
                <a:latin typeface="Forte" panose="03060902040502070203" pitchFamily="66" charset="0"/>
              </a:rPr>
              <a:t>mambers</a:t>
            </a:r>
            <a:r>
              <a:rPr lang="en-US" dirty="0" smtClean="0">
                <a:solidFill>
                  <a:srgbClr val="FFFF00"/>
                </a:solidFill>
                <a:latin typeface="Forte" panose="03060902040502070203" pitchFamily="66" charset="0"/>
              </a:rPr>
              <a:t>:- </a:t>
            </a:r>
            <a:r>
              <a:rPr lang="en-US" dirty="0" err="1" smtClean="0">
                <a:solidFill>
                  <a:srgbClr val="FFFF00"/>
                </a:solidFill>
                <a:latin typeface="Forte" panose="03060902040502070203" pitchFamily="66" charset="0"/>
              </a:rPr>
              <a:t>Sahithi,Anusha,Arun</a:t>
            </a:r>
            <a:r>
              <a:rPr lang="en-US" dirty="0" smtClean="0">
                <a:solidFill>
                  <a:srgbClr val="FFFF00"/>
                </a:solidFill>
                <a:latin typeface="Forte" panose="03060902040502070203" pitchFamily="66" charset="0"/>
              </a:rPr>
              <a:t> and Harish.</a:t>
            </a:r>
            <a:endParaRPr lang="en-IN" dirty="0">
              <a:solidFill>
                <a:srgbClr val="FFFF00"/>
              </a:solidFill>
              <a:latin typeface="Forte" panose="03060902040502070203" pitchFamily="66" charset="0"/>
            </a:endParaRPr>
          </a:p>
        </p:txBody>
      </p:sp>
      <p:sp>
        <p:nvSpPr>
          <p:cNvPr id="4" name="AutoShape 2" descr="Cadbury GlobalNavigation BrandLogo Deskto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r>
              <a:rPr lang="en-GB" b="1" dirty="0" smtClean="0">
                <a:solidFill>
                  <a:srgbClr val="FFFF00"/>
                </a:solidFill>
                <a:latin typeface="Forte" panose="03060902040502070203" pitchFamily="66" charset="0"/>
              </a:rPr>
              <a:t>Buyer's/Audience's Persona</a:t>
            </a:r>
            <a:endParaRPr lang="en-GB" b="1" dirty="0" smtClean="0">
              <a:solidFill>
                <a:srgbClr val="FFFF00"/>
              </a:solidFill>
              <a:latin typeface="Forte" panose="03060902040502070203" pitchFamily="66" charset="0"/>
            </a:endParaRPr>
          </a:p>
          <a:p>
            <a:r>
              <a:rPr lang="en-GB" b="1" dirty="0" err="1" smtClean="0">
                <a:solidFill>
                  <a:srgbClr val="FFFF00"/>
                </a:solidFill>
                <a:latin typeface="Forte" panose="03060902040502070203" pitchFamily="66" charset="0"/>
              </a:rPr>
              <a:t>Choclates</a:t>
            </a:r>
            <a:r>
              <a:rPr lang="en-GB" b="1" dirty="0" smtClean="0">
                <a:solidFill>
                  <a:srgbClr val="FFFF00"/>
                </a:solidFill>
                <a:latin typeface="Forte" panose="03060902040502070203" pitchFamily="66" charset="0"/>
              </a:rPr>
              <a:t> are </a:t>
            </a:r>
            <a:r>
              <a:rPr lang="en-GB" b="1" dirty="0" err="1" smtClean="0">
                <a:solidFill>
                  <a:srgbClr val="FFFF00"/>
                </a:solidFill>
                <a:latin typeface="Forte" panose="03060902040502070203" pitchFamily="66" charset="0"/>
              </a:rPr>
              <a:t>evryone’s</a:t>
            </a:r>
            <a:r>
              <a:rPr lang="en-GB" b="1" dirty="0" smtClean="0">
                <a:solidFill>
                  <a:srgbClr val="FFFF00"/>
                </a:solidFill>
                <a:latin typeface="Forte" panose="03060902040502070203" pitchFamily="66" charset="0"/>
              </a:rPr>
              <a:t> </a:t>
            </a:r>
            <a:r>
              <a:rPr lang="en-GB" b="1" dirty="0" err="1" smtClean="0">
                <a:solidFill>
                  <a:srgbClr val="FFFF00"/>
                </a:solidFill>
                <a:latin typeface="Forte" panose="03060902040502070203" pitchFamily="66" charset="0"/>
              </a:rPr>
              <a:t>favorite</a:t>
            </a:r>
            <a:r>
              <a:rPr lang="en-GB" b="1" dirty="0" smtClean="0">
                <a:solidFill>
                  <a:srgbClr val="FFFF00"/>
                </a:solidFill>
                <a:latin typeface="Forte" panose="03060902040502070203" pitchFamily="66" charset="0"/>
              </a:rPr>
              <a:t> and mostly to little kids. </a:t>
            </a:r>
            <a:endParaRPr lang="en-GB" b="1" dirty="0" smtClean="0">
              <a:solidFill>
                <a:srgbClr val="FFFF00"/>
              </a:solidFill>
              <a:latin typeface="Forte" panose="03060902040502070203" pitchFamily="66" charset="0"/>
            </a:endParaRPr>
          </a:p>
          <a:p>
            <a:r>
              <a:rPr lang="en-GB" b="1" dirty="0" smtClean="0">
                <a:solidFill>
                  <a:srgbClr val="FFFF00"/>
                </a:solidFill>
                <a:latin typeface="Forte" panose="03060902040502070203" pitchFamily="66" charset="0"/>
              </a:rPr>
              <a:t>Cadbury’s </a:t>
            </a:r>
            <a:r>
              <a:rPr lang="en-GB" b="1" dirty="0" err="1" smtClean="0">
                <a:solidFill>
                  <a:srgbClr val="FFFF00"/>
                </a:solidFill>
                <a:latin typeface="Forte" panose="03060902040502070203" pitchFamily="66" charset="0"/>
              </a:rPr>
              <a:t>eyecatching</a:t>
            </a:r>
            <a:r>
              <a:rPr lang="en-GB" b="1" dirty="0" smtClean="0">
                <a:solidFill>
                  <a:srgbClr val="FFFF00"/>
                </a:solidFill>
                <a:latin typeface="Forte" panose="03060902040502070203" pitchFamily="66" charset="0"/>
              </a:rPr>
              <a:t> </a:t>
            </a:r>
            <a:r>
              <a:rPr lang="en-GB" b="1" dirty="0" err="1" smtClean="0">
                <a:solidFill>
                  <a:srgbClr val="FFFF00"/>
                </a:solidFill>
                <a:latin typeface="Forte" panose="03060902040502070203" pitchFamily="66" charset="0"/>
              </a:rPr>
              <a:t>asthetic</a:t>
            </a:r>
            <a:r>
              <a:rPr lang="en-GB" b="1" dirty="0" smtClean="0">
                <a:solidFill>
                  <a:srgbClr val="FFFF00"/>
                </a:solidFill>
                <a:latin typeface="Forte" panose="03060902040502070203" pitchFamily="66" charset="0"/>
              </a:rPr>
              <a:t> is very dreamy and perfect to grab the customers eye and the taste sure </a:t>
            </a:r>
            <a:r>
              <a:rPr lang="en-GB" b="1" dirty="0" err="1" smtClean="0">
                <a:solidFill>
                  <a:srgbClr val="FFFF00"/>
                </a:solidFill>
                <a:latin typeface="Forte" panose="03060902040502070203" pitchFamily="66" charset="0"/>
              </a:rPr>
              <a:t>does’nt</a:t>
            </a:r>
            <a:r>
              <a:rPr lang="en-GB" b="1" dirty="0" smtClean="0">
                <a:solidFill>
                  <a:srgbClr val="FFFF00"/>
                </a:solidFill>
                <a:latin typeface="Forte" panose="03060902040502070203" pitchFamily="66" charset="0"/>
              </a:rPr>
              <a:t> </a:t>
            </a:r>
            <a:r>
              <a:rPr lang="en-GB" b="1" dirty="0" err="1" smtClean="0">
                <a:solidFill>
                  <a:srgbClr val="FFFF00"/>
                </a:solidFill>
                <a:latin typeface="Forte" panose="03060902040502070203" pitchFamily="66" charset="0"/>
              </a:rPr>
              <a:t>dissapoint</a:t>
            </a:r>
            <a:r>
              <a:rPr lang="en-GB" b="1" dirty="0" smtClean="0">
                <a:solidFill>
                  <a:srgbClr val="FFFF00"/>
                </a:solidFill>
                <a:latin typeface="Forte" panose="03060902040502070203" pitchFamily="66" charset="0"/>
              </a:rPr>
              <a:t> us and that is why it stood in the buyer’s hearts </a:t>
            </a:r>
            <a:endParaRPr lang="en-IN" dirty="0">
              <a:solidFill>
                <a:srgbClr val="FFFF00"/>
              </a:solidFill>
              <a:latin typeface="Forte" panose="03060902040502070203" pitchFamily="66" charset="0"/>
            </a:endParaRPr>
          </a:p>
        </p:txBody>
      </p:sp>
      <p:pic>
        <p:nvPicPr>
          <p:cNvPr id="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07047" y="116632"/>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07047" y="116632"/>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4"/>
          <p:cNvSpPr>
            <a:spLocks noGrp="1"/>
          </p:cNvSpPr>
          <p:nvPr>
            <p:ph idx="1"/>
          </p:nvPr>
        </p:nvSpPr>
        <p:spPr/>
        <p:txBody>
          <a:bodyPr/>
          <a:lstStyle/>
          <a:p>
            <a:endParaRPr lang="en-IN" dirty="0"/>
          </a:p>
        </p:txBody>
      </p:sp>
      <p:pic>
        <p:nvPicPr>
          <p:cNvPr id="2052" name="Picture 4" descr="Cadbury pp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628800"/>
            <a:ext cx="8208912" cy="45365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07047" y="116632"/>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2" name="Picture 2" descr="Shopify SEO ultimate guide: Better results for your store • Yoast"/>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484784"/>
            <a:ext cx="9144000" cy="53732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normAutofit fontScale="47500" lnSpcReduction="20000"/>
          </a:bodyPr>
          <a:lstStyle/>
          <a:p>
            <a:r>
              <a:rPr lang="en-US" b="1" dirty="0" err="1">
                <a:solidFill>
                  <a:srgbClr val="FFFF00"/>
                </a:solidFill>
                <a:latin typeface="Forte" panose="03060902040502070203" pitchFamily="66" charset="0"/>
              </a:rPr>
              <a:t>adbury’s</a:t>
            </a:r>
            <a:r>
              <a:rPr lang="en-US" b="1" dirty="0">
                <a:solidFill>
                  <a:srgbClr val="FFFF00"/>
                </a:solidFill>
                <a:latin typeface="Forte" panose="03060902040502070203" pitchFamily="66" charset="0"/>
              </a:rPr>
              <a:t> Digital Marketing Strategies</a:t>
            </a:r>
            <a:endParaRPr lang="en-US" dirty="0">
              <a:solidFill>
                <a:srgbClr val="FFFF00"/>
              </a:solidFill>
              <a:latin typeface="Forte" panose="03060902040502070203" pitchFamily="66" charset="0"/>
            </a:endParaRPr>
          </a:p>
          <a:p>
            <a:r>
              <a:rPr lang="en-US" b="1" dirty="0">
                <a:solidFill>
                  <a:srgbClr val="FFFF00"/>
                </a:solidFill>
                <a:latin typeface="Forte" panose="03060902040502070203" pitchFamily="66" charset="0"/>
              </a:rPr>
              <a:t>1. Cadbury’s Social Media Marketing Strategies &amp; Case Study</a:t>
            </a:r>
            <a:endParaRPr lang="en-US" dirty="0">
              <a:solidFill>
                <a:srgbClr val="FFFF00"/>
              </a:solidFill>
              <a:latin typeface="Forte" panose="03060902040502070203" pitchFamily="66" charset="0"/>
            </a:endParaRPr>
          </a:p>
          <a:p>
            <a:r>
              <a:rPr lang="en-US" dirty="0">
                <a:solidFill>
                  <a:srgbClr val="FFFF00"/>
                </a:solidFill>
                <a:latin typeface="Forte" panose="03060902040502070203" pitchFamily="66" charset="0"/>
              </a:rPr>
              <a:t>Cadbury entered the social media realm with the intent to revolutionize its marketing strategies and step back from Television and other traditional forms of advertising. Here is how they are currently performing on different social media platforms:</a:t>
            </a:r>
            <a:endParaRPr lang="en-US" dirty="0">
              <a:solidFill>
                <a:srgbClr val="FFFF00"/>
              </a:solidFill>
              <a:latin typeface="Forte" panose="03060902040502070203" pitchFamily="66" charset="0"/>
            </a:endParaRPr>
          </a:p>
          <a:p>
            <a:r>
              <a:rPr lang="en-US" b="1" dirty="0">
                <a:solidFill>
                  <a:srgbClr val="FFFF00"/>
                </a:solidFill>
                <a:latin typeface="Forte" panose="03060902040502070203" pitchFamily="66" charset="0"/>
              </a:rPr>
              <a:t>Cadbury’s </a:t>
            </a:r>
            <a:r>
              <a:rPr lang="en-US" b="1" dirty="0" err="1">
                <a:solidFill>
                  <a:srgbClr val="FFFF00"/>
                </a:solidFill>
                <a:latin typeface="Forte" panose="03060902040502070203" pitchFamily="66" charset="0"/>
              </a:rPr>
              <a:t>Instagram</a:t>
            </a:r>
            <a:r>
              <a:rPr lang="en-US" b="1" dirty="0">
                <a:solidFill>
                  <a:srgbClr val="FFFF00"/>
                </a:solidFill>
                <a:latin typeface="Forte" panose="03060902040502070203" pitchFamily="66" charset="0"/>
              </a:rPr>
              <a:t> Marketing Strategies</a:t>
            </a:r>
            <a:endParaRPr lang="en-US" dirty="0">
              <a:solidFill>
                <a:srgbClr val="FFFF00"/>
              </a:solidFill>
              <a:latin typeface="Forte" panose="03060902040502070203" pitchFamily="66" charset="0"/>
            </a:endParaRPr>
          </a:p>
          <a:p>
            <a:r>
              <a:rPr lang="en-US" dirty="0">
                <a:solidFill>
                  <a:srgbClr val="FFFF00"/>
                </a:solidFill>
                <a:latin typeface="Forte" panose="03060902040502070203" pitchFamily="66" charset="0"/>
              </a:rPr>
              <a:t>Cadbury has different </a:t>
            </a:r>
            <a:r>
              <a:rPr lang="en-US" dirty="0" err="1">
                <a:solidFill>
                  <a:srgbClr val="FFFF00"/>
                </a:solidFill>
                <a:latin typeface="Forte" panose="03060902040502070203" pitchFamily="66" charset="0"/>
              </a:rPr>
              <a:t>Instagram</a:t>
            </a:r>
            <a:r>
              <a:rPr lang="en-US" dirty="0">
                <a:solidFill>
                  <a:srgbClr val="FFFF00"/>
                </a:solidFill>
                <a:latin typeface="Forte" panose="03060902040502070203" pitchFamily="66" charset="0"/>
              </a:rPr>
              <a:t> accounts for each of its products. This allows them to keep their marketing more focused on that particular product and adhere to the audience consuming it. Each account has a different content, </a:t>
            </a:r>
            <a:r>
              <a:rPr lang="en-US" dirty="0" err="1">
                <a:solidFill>
                  <a:srgbClr val="FFFF00"/>
                </a:solidFill>
                <a:latin typeface="Forte" panose="03060902040502070203" pitchFamily="66" charset="0"/>
              </a:rPr>
              <a:t>colour</a:t>
            </a:r>
            <a:r>
              <a:rPr lang="en-US" dirty="0">
                <a:solidFill>
                  <a:srgbClr val="FFFF00"/>
                </a:solidFill>
                <a:latin typeface="Forte" panose="03060902040502070203" pitchFamily="66" charset="0"/>
              </a:rPr>
              <a:t> themes, and overall presentation.</a:t>
            </a:r>
            <a:endParaRPr lang="en-US" dirty="0">
              <a:solidFill>
                <a:srgbClr val="FFFF00"/>
              </a:solidFill>
              <a:latin typeface="Forte" panose="03060902040502070203" pitchFamily="66" charset="0"/>
            </a:endParaRPr>
          </a:p>
          <a:p>
            <a:r>
              <a:rPr lang="en-US" b="1" dirty="0">
                <a:solidFill>
                  <a:srgbClr val="FFFF00"/>
                </a:solidFill>
                <a:latin typeface="Forte" panose="03060902040502070203" pitchFamily="66" charset="0"/>
              </a:rPr>
              <a:t>Cadbury’s YouTube Marketing Strategies:</a:t>
            </a:r>
            <a:endParaRPr lang="en-US" dirty="0">
              <a:solidFill>
                <a:srgbClr val="FFFF00"/>
              </a:solidFill>
              <a:latin typeface="Forte" panose="03060902040502070203" pitchFamily="66" charset="0"/>
            </a:endParaRPr>
          </a:p>
          <a:p>
            <a:r>
              <a:rPr lang="en-US" dirty="0">
                <a:solidFill>
                  <a:srgbClr val="FFFF00"/>
                </a:solidFill>
                <a:latin typeface="Forte" panose="03060902040502070203" pitchFamily="66" charset="0"/>
              </a:rPr>
              <a:t>Unlike </a:t>
            </a:r>
            <a:r>
              <a:rPr lang="en-US" dirty="0" err="1">
                <a:solidFill>
                  <a:srgbClr val="FFFF00"/>
                </a:solidFill>
                <a:latin typeface="Forte" panose="03060902040502070203" pitchFamily="66" charset="0"/>
              </a:rPr>
              <a:t>Instagram</a:t>
            </a:r>
            <a:r>
              <a:rPr lang="en-US" dirty="0">
                <a:solidFill>
                  <a:srgbClr val="FFFF00"/>
                </a:solidFill>
                <a:latin typeface="Forte" panose="03060902040502070203" pitchFamily="66" charset="0"/>
              </a:rPr>
              <a:t> and Facebook, where Cadbury has different profiles for different products, Cadbury has only one channel on YouTube, with different sections for “Seasonal,” “</a:t>
            </a:r>
            <a:r>
              <a:rPr lang="en-US" dirty="0" err="1">
                <a:solidFill>
                  <a:srgbClr val="FFFF00"/>
                </a:solidFill>
                <a:latin typeface="Forte" panose="03060902040502070203" pitchFamily="66" charset="0"/>
              </a:rPr>
              <a:t>Flavours</a:t>
            </a:r>
            <a:r>
              <a:rPr lang="en-US" dirty="0">
                <a:solidFill>
                  <a:srgbClr val="FFFF00"/>
                </a:solidFill>
                <a:latin typeface="Forte" panose="03060902040502070203" pitchFamily="66" charset="0"/>
              </a:rPr>
              <a:t>,” and “</a:t>
            </a:r>
            <a:r>
              <a:rPr lang="en-US" dirty="0" err="1">
                <a:solidFill>
                  <a:srgbClr val="FFFF00"/>
                </a:solidFill>
                <a:latin typeface="Forte" panose="03060902040502070203" pitchFamily="66" charset="0"/>
              </a:rPr>
              <a:t>Marvellous</a:t>
            </a:r>
            <a:r>
              <a:rPr lang="en-US" dirty="0">
                <a:solidFill>
                  <a:srgbClr val="FFFF00"/>
                </a:solidFill>
                <a:latin typeface="Forte" panose="03060902040502070203" pitchFamily="66" charset="0"/>
              </a:rPr>
              <a:t> creations.” Cadbury has over 548K YouTube subscribers. They also use “YouTube Shorts,” YouTube’s most recent feature, to post short videos within 30 seconds.</a:t>
            </a:r>
            <a:endParaRPr lang="en-US" dirty="0">
              <a:solidFill>
                <a:srgbClr val="FFFF00"/>
              </a:solidFill>
              <a:latin typeface="Forte" panose="03060902040502070203" pitchFamily="66" charset="0"/>
            </a:endParaRPr>
          </a:p>
          <a:p>
            <a:r>
              <a:rPr lang="en-US" b="1" dirty="0">
                <a:solidFill>
                  <a:srgbClr val="FFFF00"/>
                </a:solidFill>
                <a:latin typeface="Forte" panose="03060902040502070203" pitchFamily="66" charset="0"/>
              </a:rPr>
              <a:t>Cadbury’s SEO Strategies</a:t>
            </a:r>
            <a:endParaRPr lang="en-US" dirty="0">
              <a:solidFill>
                <a:srgbClr val="FFFF00"/>
              </a:solidFill>
              <a:latin typeface="Forte" panose="03060902040502070203" pitchFamily="66" charset="0"/>
            </a:endParaRPr>
          </a:p>
          <a:p>
            <a:r>
              <a:rPr lang="en-US" dirty="0">
                <a:solidFill>
                  <a:srgbClr val="FFFF00"/>
                </a:solidFill>
                <a:latin typeface="Forte" panose="03060902040502070203" pitchFamily="66" charset="0"/>
              </a:rPr>
              <a:t>Cadbury India has a gifting website where people can </a:t>
            </a:r>
            <a:r>
              <a:rPr lang="en-US" dirty="0" err="1">
                <a:solidFill>
                  <a:srgbClr val="FFFF00"/>
                </a:solidFill>
                <a:latin typeface="Forte" panose="03060902040502070203" pitchFamily="66" charset="0"/>
              </a:rPr>
              <a:t>customise</a:t>
            </a:r>
            <a:r>
              <a:rPr lang="en-US" dirty="0">
                <a:solidFill>
                  <a:srgbClr val="FFFF00"/>
                </a:solidFill>
                <a:latin typeface="Forte" panose="03060902040502070203" pitchFamily="66" charset="0"/>
              </a:rPr>
              <a:t> their chocolates for gifting purposes and place an order for the same. According to </a:t>
            </a:r>
            <a:r>
              <a:rPr lang="en-US" dirty="0" err="1">
                <a:solidFill>
                  <a:srgbClr val="FFFF00"/>
                </a:solidFill>
                <a:latin typeface="Forte" panose="03060902040502070203" pitchFamily="66" charset="0"/>
              </a:rPr>
              <a:t>SEMRush</a:t>
            </a:r>
            <a:r>
              <a:rPr lang="en-US" dirty="0">
                <a:solidFill>
                  <a:srgbClr val="FFFF00"/>
                </a:solidFill>
                <a:latin typeface="Forte" panose="03060902040502070203" pitchFamily="66" charset="0"/>
              </a:rPr>
              <a:t>, here’s an overview of how their domain is performing:</a:t>
            </a:r>
            <a:endParaRPr lang="en-US" dirty="0">
              <a:solidFill>
                <a:srgbClr val="FFFF00"/>
              </a:solidFill>
              <a:latin typeface="Forte" panose="03060902040502070203" pitchFamily="66" charset="0"/>
            </a:endParaRPr>
          </a:p>
          <a:p>
            <a:endParaRPr lang="en-IN" dirty="0"/>
          </a:p>
        </p:txBody>
      </p:sp>
      <p:pic>
        <p:nvPicPr>
          <p:cNvPr id="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07047" y="116632"/>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07047" y="116632"/>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55576" y="1988840"/>
            <a:ext cx="3960440" cy="3744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08104" y="1988840"/>
            <a:ext cx="3030091" cy="36627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WhatsApp Video 2023-08-04 at 09.21.10">
            <a:hlinkClick r:id="" action="ppaction://media"/>
          </p:cNvPr>
          <p:cNvPicPr/>
          <p:nvPr>
            <p:ph idx="1"/>
            <a:videoFile r:link="rId1"/>
            <p:extLst>
              <p:ext uri="{DAA4B4D4-6D71-4841-9C94-3DE7FCFB9230}">
                <p14:media xmlns:p14="http://schemas.microsoft.com/office/powerpoint/2010/main" r:embed="rId2"/>
              </p:ext>
            </p:extLst>
          </p:nvPr>
        </p:nvPicPr>
        <p:blipFill>
          <a:blip r:embed="rId3"/>
          <a:stretch>
            <a:fillRect/>
          </a:stretch>
        </p:blipFill>
        <p:spPr>
          <a:xfrm>
            <a:off x="-54610" y="17780"/>
            <a:ext cx="9220835" cy="692848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normAutofit/>
          </a:bodyPr>
          <a:lstStyle/>
          <a:p>
            <a:pPr marL="0" indent="0">
              <a:buNone/>
            </a:pPr>
            <a:endParaRPr lang="en-US" sz="8000" dirty="0" smtClean="0">
              <a:latin typeface="Forte" panose="03060902040502070203" pitchFamily="66" charset="0"/>
            </a:endParaRPr>
          </a:p>
          <a:p>
            <a:pPr marL="0" indent="0">
              <a:buNone/>
            </a:pPr>
            <a:r>
              <a:rPr lang="en-US" sz="8000" dirty="0" smtClean="0">
                <a:solidFill>
                  <a:srgbClr val="FFFF00"/>
                </a:solidFill>
                <a:latin typeface="Forte" panose="03060902040502070203" pitchFamily="66" charset="0"/>
              </a:rPr>
              <a:t>    THANK YOU</a:t>
            </a:r>
            <a:endParaRPr lang="en-IN" sz="8000" dirty="0">
              <a:solidFill>
                <a:srgbClr val="FFFF00"/>
              </a:solidFill>
              <a:latin typeface="Forte" panose="03060902040502070203" pitchFamily="66" charset="0"/>
            </a:endParaRPr>
          </a:p>
        </p:txBody>
      </p:sp>
      <p:pic>
        <p:nvPicPr>
          <p:cNvPr id="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07047" y="116632"/>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 Box 4"/>
          <p:cNvSpPr txBox="1"/>
          <p:nvPr/>
        </p:nvSpPr>
        <p:spPr>
          <a:xfrm>
            <a:off x="7282180" y="3839210"/>
            <a:ext cx="3048000" cy="368300"/>
          </a:xfrm>
          <a:prstGeom prst="rect">
            <a:avLst/>
          </a:prstGeom>
          <a:noFill/>
        </p:spPr>
        <p:txBody>
          <a:bodyPr wrap="square" rtlCol="0">
            <a:spAutoFit/>
          </a:bodyPr>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4"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39752" y="260648"/>
            <a:ext cx="5148975" cy="16277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8291" y="1601369"/>
            <a:ext cx="8047417" cy="45236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smtClean="0">
                <a:solidFill>
                  <a:srgbClr val="800080"/>
                </a:solidFill>
                <a:latin typeface="Forte" panose="03060902040502070203" pitchFamily="66" charset="0"/>
              </a:rPr>
            </a:br>
            <a:endParaRPr lang="en-IN" dirty="0">
              <a:solidFill>
                <a:srgbClr val="800080"/>
              </a:solidFill>
              <a:latin typeface="Forte" panose="03060902040502070203" pitchFamily="66" charset="0"/>
            </a:endParaRPr>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solidFill>
                  <a:srgbClr val="FFFF00"/>
                </a:solidFill>
                <a:latin typeface="Forte" panose="03060902040502070203" pitchFamily="66" charset="0"/>
              </a:rPr>
              <a:t>PART 1 :</a:t>
            </a:r>
            <a:endParaRPr lang="en-US" dirty="0" smtClean="0">
              <a:solidFill>
                <a:srgbClr val="FFFF00"/>
              </a:solidFill>
              <a:latin typeface="Forte" panose="03060902040502070203" pitchFamily="66" charset="0"/>
            </a:endParaRPr>
          </a:p>
          <a:p>
            <a:pPr marL="0" indent="0">
              <a:buNone/>
            </a:pPr>
            <a:r>
              <a:rPr lang="en-US" dirty="0" smtClean="0">
                <a:solidFill>
                  <a:srgbClr val="FFFF00"/>
                </a:solidFill>
                <a:latin typeface="Forte" panose="03060902040502070203" pitchFamily="66" charset="0"/>
              </a:rPr>
              <a:t>BRAND STUDY:</a:t>
            </a:r>
            <a:endParaRPr lang="en-US" dirty="0" smtClean="0">
              <a:solidFill>
                <a:srgbClr val="FFFF00"/>
              </a:solidFill>
              <a:latin typeface="Forte" panose="03060902040502070203" pitchFamily="66" charset="0"/>
            </a:endParaRPr>
          </a:p>
          <a:p>
            <a:pPr marL="0" indent="0">
              <a:buNone/>
            </a:pPr>
            <a:r>
              <a:rPr lang="en-US" dirty="0" smtClean="0">
                <a:solidFill>
                  <a:srgbClr val="FFFF00"/>
                </a:solidFill>
                <a:latin typeface="Forte" panose="03060902040502070203" pitchFamily="66" charset="0"/>
              </a:rPr>
              <a:t>(MISSION):</a:t>
            </a:r>
            <a:endParaRPr lang="en-US" dirty="0" smtClean="0">
              <a:solidFill>
                <a:srgbClr val="FFFF00"/>
              </a:solidFill>
              <a:latin typeface="Forte" panose="03060902040502070203" pitchFamily="66" charset="0"/>
            </a:endParaRPr>
          </a:p>
          <a:p>
            <a:pPr marL="0" indent="0">
              <a:buNone/>
            </a:pPr>
            <a:r>
              <a:rPr lang="en-US" dirty="0" smtClean="0">
                <a:solidFill>
                  <a:srgbClr val="FFFF00"/>
                </a:solidFill>
                <a:latin typeface="Forte" panose="03060902040502070203" pitchFamily="66" charset="0"/>
              </a:rPr>
              <a:t>Cadbury, people always have been and will be, at the heart of everything we do”</a:t>
            </a:r>
            <a:endParaRPr lang="en-IN" dirty="0" smtClean="0">
              <a:solidFill>
                <a:srgbClr val="FFFF00"/>
              </a:solidFill>
              <a:latin typeface="Forte" panose="03060902040502070203" pitchFamily="66" charset="0"/>
            </a:endParaRPr>
          </a:p>
          <a:p>
            <a:pPr marL="0" indent="0">
              <a:buNone/>
            </a:pPr>
            <a:r>
              <a:rPr lang="en-US" dirty="0" smtClean="0">
                <a:solidFill>
                  <a:srgbClr val="FFFF00"/>
                </a:solidFill>
                <a:latin typeface="Forte" panose="03060902040502070203" pitchFamily="66" charset="0"/>
              </a:rPr>
              <a:t>provide customers with a high quality chocolate ranging from different milk </a:t>
            </a:r>
            <a:r>
              <a:rPr lang="en-US" dirty="0" err="1" smtClean="0">
                <a:solidFill>
                  <a:srgbClr val="FFFF00"/>
                </a:solidFill>
                <a:latin typeface="Forte" panose="03060902040502070203" pitchFamily="66" charset="0"/>
              </a:rPr>
              <a:t>choclates</a:t>
            </a:r>
            <a:r>
              <a:rPr lang="en-US" dirty="0" smtClean="0">
                <a:solidFill>
                  <a:srgbClr val="FFFF00"/>
                </a:solidFill>
                <a:latin typeface="Forte" panose="03060902040502070203" pitchFamily="66" charset="0"/>
              </a:rPr>
              <a:t> to a darker and white with a side of frits and </a:t>
            </a:r>
            <a:r>
              <a:rPr lang="en-US" dirty="0" err="1" smtClean="0">
                <a:solidFill>
                  <a:srgbClr val="FFFF00"/>
                </a:solidFill>
                <a:latin typeface="Forte" panose="03060902040502070203" pitchFamily="66" charset="0"/>
              </a:rPr>
              <a:t>nuts.Their</a:t>
            </a:r>
            <a:r>
              <a:rPr lang="en-US" dirty="0" smtClean="0">
                <a:solidFill>
                  <a:srgbClr val="FFFF00"/>
                </a:solidFill>
                <a:latin typeface="Forte" panose="03060902040502070203" pitchFamily="66" charset="0"/>
              </a:rPr>
              <a:t> main mission is to serve people with the richest quality of sweets that their heart desires.</a:t>
            </a:r>
            <a:endParaRPr lang="en-US" dirty="0" smtClean="0">
              <a:solidFill>
                <a:srgbClr val="FFFF00"/>
              </a:solidFill>
              <a:latin typeface="Forte" panose="03060902040502070203" pitchFamily="66" charset="0"/>
            </a:endParaRPr>
          </a:p>
        </p:txBody>
      </p:sp>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63688" y="12398"/>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normAutofit lnSpcReduction="10000"/>
          </a:bodyPr>
          <a:lstStyle/>
          <a:p>
            <a:r>
              <a:rPr lang="en-US" dirty="0" smtClean="0">
                <a:solidFill>
                  <a:srgbClr val="FFFF00"/>
                </a:solidFill>
                <a:latin typeface="Forte" panose="03060902040502070203" pitchFamily="66" charset="0"/>
              </a:rPr>
              <a:t>VISION:</a:t>
            </a:r>
            <a:endParaRPr lang="en-US" dirty="0" smtClean="0">
              <a:solidFill>
                <a:srgbClr val="FFFF00"/>
              </a:solidFill>
              <a:latin typeface="Forte" panose="03060902040502070203" pitchFamily="66" charset="0"/>
            </a:endParaRPr>
          </a:p>
          <a:p>
            <a:r>
              <a:rPr lang="en-US" dirty="0" smtClean="0">
                <a:solidFill>
                  <a:srgbClr val="FFFF00"/>
                </a:solidFill>
                <a:latin typeface="Forte" panose="03060902040502070203" pitchFamily="66" charset="0"/>
              </a:rPr>
              <a:t>Cadbury, people always have been and will be, at the heart of everything we do”</a:t>
            </a:r>
            <a:endParaRPr lang="en-US" dirty="0" smtClean="0">
              <a:solidFill>
                <a:srgbClr val="FFFF00"/>
              </a:solidFill>
              <a:latin typeface="Forte" panose="03060902040502070203" pitchFamily="66" charset="0"/>
            </a:endParaRPr>
          </a:p>
          <a:p>
            <a:r>
              <a:rPr lang="en-US" dirty="0" smtClean="0">
                <a:solidFill>
                  <a:srgbClr val="FFFF00"/>
                </a:solidFill>
                <a:latin typeface="Forte" panose="03060902040502070203" pitchFamily="66" charset="0"/>
              </a:rPr>
              <a:t>Cadbury’s vision is to provide the people with every kind of </a:t>
            </a:r>
            <a:r>
              <a:rPr lang="en-US" dirty="0" err="1" smtClean="0">
                <a:solidFill>
                  <a:srgbClr val="FFFF00"/>
                </a:solidFill>
                <a:latin typeface="Forte" panose="03060902040502070203" pitchFamily="66" charset="0"/>
              </a:rPr>
              <a:t>choclate</a:t>
            </a:r>
            <a:r>
              <a:rPr lang="en-US" dirty="0" smtClean="0">
                <a:solidFill>
                  <a:srgbClr val="FFFF00"/>
                </a:solidFill>
                <a:latin typeface="Forte" panose="03060902040502070203" pitchFamily="66" charset="0"/>
              </a:rPr>
              <a:t> confectionaries in everyway possible to every </a:t>
            </a:r>
            <a:r>
              <a:rPr lang="en-US" dirty="0" err="1" smtClean="0">
                <a:solidFill>
                  <a:srgbClr val="FFFF00"/>
                </a:solidFill>
                <a:latin typeface="Forte" panose="03060902040502070203" pitchFamily="66" charset="0"/>
              </a:rPr>
              <a:t>occassion</a:t>
            </a:r>
            <a:r>
              <a:rPr lang="en-US" dirty="0" smtClean="0">
                <a:solidFill>
                  <a:srgbClr val="FFFF00"/>
                </a:solidFill>
                <a:latin typeface="Forte" panose="03060902040502070203" pitchFamily="66" charset="0"/>
              </a:rPr>
              <a:t>.</a:t>
            </a:r>
            <a:endParaRPr lang="en-US" dirty="0" smtClean="0">
              <a:solidFill>
                <a:srgbClr val="FFFF00"/>
              </a:solidFill>
              <a:latin typeface="Forte" panose="03060902040502070203" pitchFamily="66" charset="0"/>
            </a:endParaRPr>
          </a:p>
          <a:p>
            <a:r>
              <a:rPr lang="en-US" dirty="0" smtClean="0">
                <a:solidFill>
                  <a:srgbClr val="FFFF00"/>
                </a:solidFill>
                <a:latin typeface="Forte" panose="03060902040502070203" pitchFamily="66" charset="0"/>
              </a:rPr>
              <a:t>Cause they believe in you and your little successes and takes a part with our happiness through their </a:t>
            </a:r>
            <a:r>
              <a:rPr lang="en-US" dirty="0" err="1" smtClean="0">
                <a:solidFill>
                  <a:srgbClr val="FFFF00"/>
                </a:solidFill>
                <a:latin typeface="Forte" panose="03060902040502070203" pitchFamily="66" charset="0"/>
              </a:rPr>
              <a:t>confectionneries</a:t>
            </a:r>
            <a:r>
              <a:rPr lang="en-US" dirty="0" smtClean="0">
                <a:solidFill>
                  <a:srgbClr val="FFFF00"/>
                </a:solidFill>
                <a:latin typeface="Forte" panose="03060902040502070203" pitchFamily="66" charset="0"/>
              </a:rPr>
              <a:t>. </a:t>
            </a:r>
            <a:endParaRPr lang="en-IN" dirty="0">
              <a:solidFill>
                <a:srgbClr val="FFFF00"/>
              </a:solidFill>
              <a:latin typeface="Forte" panose="03060902040502070203" pitchFamily="66" charset="0"/>
            </a:endParaRPr>
          </a:p>
        </p:txBody>
      </p:sp>
      <p:pic>
        <p:nvPicPr>
          <p:cNvPr id="3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07704" y="0"/>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pPr marL="0" indent="0">
              <a:buNone/>
            </a:pPr>
            <a:r>
              <a:rPr lang="en-US" dirty="0" smtClean="0">
                <a:solidFill>
                  <a:srgbClr val="FFFF00"/>
                </a:solidFill>
                <a:latin typeface="Forte" panose="03060902040502070203" pitchFamily="66" charset="0"/>
              </a:rPr>
              <a:t>USP(Unique selling propositions):</a:t>
            </a:r>
            <a:endParaRPr lang="en-US" dirty="0" smtClean="0">
              <a:solidFill>
                <a:srgbClr val="FFFF00"/>
              </a:solidFill>
              <a:latin typeface="Forte" panose="03060902040502070203" pitchFamily="66" charset="0"/>
            </a:endParaRPr>
          </a:p>
          <a:p>
            <a:pPr marL="0" indent="0">
              <a:buNone/>
            </a:pPr>
            <a:r>
              <a:rPr lang="en-US" dirty="0" smtClean="0">
                <a:solidFill>
                  <a:srgbClr val="FFFF00"/>
                </a:solidFill>
                <a:latin typeface="Forte" panose="03060902040502070203" pitchFamily="66" charset="0"/>
              </a:rPr>
              <a:t>Cadbury’s selling strategies executes their main theme of being a main part in celebrating our success.</a:t>
            </a:r>
            <a:endParaRPr lang="en-US" dirty="0" smtClean="0">
              <a:solidFill>
                <a:srgbClr val="FFFF00"/>
              </a:solidFill>
              <a:latin typeface="Forte" panose="03060902040502070203" pitchFamily="66" charset="0"/>
            </a:endParaRPr>
          </a:p>
          <a:p>
            <a:pPr marL="0" indent="0">
              <a:buNone/>
            </a:pPr>
            <a:r>
              <a:rPr lang="en-US" dirty="0" smtClean="0">
                <a:solidFill>
                  <a:srgbClr val="FFFF00"/>
                </a:solidFill>
                <a:latin typeface="Forte" panose="03060902040502070203" pitchFamily="66" charset="0"/>
              </a:rPr>
              <a:t>They showed this by executing the right amounts and types of flavors and their rich </a:t>
            </a:r>
            <a:r>
              <a:rPr lang="en-US" dirty="0" err="1" smtClean="0">
                <a:solidFill>
                  <a:srgbClr val="FFFF00"/>
                </a:solidFill>
                <a:latin typeface="Forte" panose="03060902040502070203" pitchFamily="66" charset="0"/>
              </a:rPr>
              <a:t>choclates</a:t>
            </a:r>
            <a:r>
              <a:rPr lang="en-US" dirty="0" smtClean="0">
                <a:solidFill>
                  <a:srgbClr val="FFFF00"/>
                </a:solidFill>
                <a:latin typeface="Forte" panose="03060902040502070203" pitchFamily="66" charset="0"/>
              </a:rPr>
              <a:t> melts directly in our mouths and </a:t>
            </a:r>
            <a:r>
              <a:rPr lang="en-US" dirty="0" err="1" smtClean="0">
                <a:solidFill>
                  <a:srgbClr val="FFFF00"/>
                </a:solidFill>
                <a:latin typeface="Forte" panose="03060902040502070203" pitchFamily="66" charset="0"/>
              </a:rPr>
              <a:t>essesnce</a:t>
            </a:r>
            <a:r>
              <a:rPr lang="en-US" dirty="0" smtClean="0">
                <a:solidFill>
                  <a:srgbClr val="FFFF00"/>
                </a:solidFill>
                <a:latin typeface="Forte" panose="03060902040502070203" pitchFamily="66" charset="0"/>
              </a:rPr>
              <a:t> in the hearts.</a:t>
            </a:r>
            <a:endParaRPr lang="en-US" dirty="0">
              <a:solidFill>
                <a:srgbClr val="FFFF00"/>
              </a:solidFill>
              <a:latin typeface="Forte" panose="03060902040502070203" pitchFamily="66" charset="0"/>
            </a:endParaRPr>
          </a:p>
        </p:txBody>
      </p:sp>
      <p:pic>
        <p:nvPicPr>
          <p:cNvPr id="40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23728" y="-1"/>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smtClean="0">
                <a:solidFill>
                  <a:srgbClr val="FFFF00"/>
                </a:solidFill>
                <a:latin typeface="Forte" panose="03060902040502070203" pitchFamily="66" charset="0"/>
              </a:rPr>
              <a:t>VALUES:</a:t>
            </a:r>
            <a:endParaRPr lang="en-US" dirty="0" smtClean="0">
              <a:solidFill>
                <a:srgbClr val="FFFF00"/>
              </a:solidFill>
              <a:latin typeface="Forte" panose="03060902040502070203" pitchFamily="66" charset="0"/>
            </a:endParaRPr>
          </a:p>
          <a:p>
            <a:r>
              <a:rPr lang="en-US" dirty="0" smtClean="0">
                <a:solidFill>
                  <a:srgbClr val="FFFF00"/>
                </a:solidFill>
                <a:latin typeface="Forte" panose="03060902040502070203" pitchFamily="66" charset="0"/>
              </a:rPr>
              <a:t>Cadbury values the needs of their customers by giving them a great range of variety of combos for every little </a:t>
            </a:r>
            <a:r>
              <a:rPr lang="en-US" dirty="0" err="1" smtClean="0">
                <a:solidFill>
                  <a:srgbClr val="FFFF00"/>
                </a:solidFill>
                <a:latin typeface="Forte" panose="03060902040502070203" pitchFamily="66" charset="0"/>
              </a:rPr>
              <a:t>ocassiom</a:t>
            </a:r>
            <a:r>
              <a:rPr lang="en-US" dirty="0" smtClean="0">
                <a:solidFill>
                  <a:srgbClr val="FFFF00"/>
                </a:solidFill>
                <a:latin typeface="Forte" panose="03060902040502070203" pitchFamily="66" charset="0"/>
              </a:rPr>
              <a:t> which shows that they values our littlest of desires </a:t>
            </a:r>
            <a:r>
              <a:rPr lang="en-US" smtClean="0">
                <a:solidFill>
                  <a:srgbClr val="FFFF00"/>
                </a:solidFill>
                <a:latin typeface="Forte" panose="03060902040502070203" pitchFamily="66" charset="0"/>
              </a:rPr>
              <a:t>and wins.</a:t>
            </a:r>
            <a:endParaRPr lang="en-US" smtClean="0">
              <a:solidFill>
                <a:srgbClr val="FFFF00"/>
              </a:solidFill>
              <a:latin typeface="Forte" panose="03060902040502070203" pitchFamily="66" charset="0"/>
            </a:endParaRPr>
          </a:p>
          <a:p>
            <a:endParaRPr lang="en-IN" dirty="0">
              <a:solidFill>
                <a:srgbClr val="FFFF00"/>
              </a:solidFill>
              <a:latin typeface="Forte" panose="03060902040502070203" pitchFamily="66" charset="0"/>
            </a:endParaRPr>
          </a:p>
        </p:txBody>
      </p:sp>
      <p:pic>
        <p:nvPicPr>
          <p:cNvPr id="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79241" y="44624"/>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normAutofit fontScale="92500"/>
          </a:bodyPr>
          <a:lstStyle/>
          <a:p>
            <a:r>
              <a:rPr lang="en-GB" b="1" dirty="0" err="1">
                <a:solidFill>
                  <a:srgbClr val="FFFF00"/>
                </a:solidFill>
              </a:rPr>
              <a:t>Analyze</a:t>
            </a:r>
            <a:r>
              <a:rPr lang="en-GB" b="1" dirty="0">
                <a:solidFill>
                  <a:srgbClr val="FFFF00"/>
                </a:solidFill>
              </a:rPr>
              <a:t> Brand Messaging</a:t>
            </a:r>
            <a:r>
              <a:rPr lang="en-GB" b="1" dirty="0" smtClean="0">
                <a:solidFill>
                  <a:srgbClr val="FFFF00"/>
                </a:solidFill>
              </a:rPr>
              <a:t>:</a:t>
            </a:r>
            <a:endParaRPr lang="en-GB" b="1" dirty="0" smtClean="0">
              <a:solidFill>
                <a:srgbClr val="FFFF00"/>
              </a:solidFill>
            </a:endParaRPr>
          </a:p>
          <a:p>
            <a:r>
              <a:rPr lang="en-US" dirty="0">
                <a:solidFill>
                  <a:srgbClr val="FFFF00"/>
                </a:solidFill>
                <a:latin typeface="Forte" panose="03060902040502070203" pitchFamily="66" charset="0"/>
              </a:rPr>
              <a:t>.Even after completion of more than 100 years, the brand leaves a significant mark amidst all the competition and still stands tall in food product sector. Cadbury is world’s leader in chocolates and it is also one of the topmost FMCG brands in India. On 21</a:t>
            </a:r>
            <a:r>
              <a:rPr lang="en-US" baseline="30000" dirty="0">
                <a:solidFill>
                  <a:srgbClr val="FFFF00"/>
                </a:solidFill>
                <a:latin typeface="Forte" panose="03060902040502070203" pitchFamily="66" charset="0"/>
              </a:rPr>
              <a:t>st</a:t>
            </a:r>
            <a:r>
              <a:rPr lang="en-US" dirty="0">
                <a:solidFill>
                  <a:srgbClr val="FFFF00"/>
                </a:solidFill>
                <a:latin typeface="Forte" panose="03060902040502070203" pitchFamily="66" charset="0"/>
              </a:rPr>
              <a:t> April 2014, Cadbury India changed its name to </a:t>
            </a:r>
            <a:r>
              <a:rPr lang="en-US" dirty="0" err="1">
                <a:solidFill>
                  <a:srgbClr val="FFFF00"/>
                </a:solidFill>
                <a:latin typeface="Forte" panose="03060902040502070203" pitchFamily="66" charset="0"/>
              </a:rPr>
              <a:t>Mondelez</a:t>
            </a:r>
            <a:r>
              <a:rPr lang="en-US" dirty="0">
                <a:solidFill>
                  <a:srgbClr val="FFFF00"/>
                </a:solidFill>
                <a:latin typeface="Forte" panose="03060902040502070203" pitchFamily="66" charset="0"/>
              </a:rPr>
              <a:t> India Foods Private Limited.</a:t>
            </a:r>
            <a:endParaRPr lang="en-IN" dirty="0">
              <a:solidFill>
                <a:srgbClr val="FFFF00"/>
              </a:solidFill>
              <a:latin typeface="Forte" panose="03060902040502070203" pitchFamily="66" charset="0"/>
            </a:endParaRPr>
          </a:p>
        </p:txBody>
      </p:sp>
      <p:pic>
        <p:nvPicPr>
          <p:cNvPr id="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23728" y="-1"/>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normAutofit fontScale="92500" lnSpcReduction="10000"/>
          </a:bodyPr>
          <a:lstStyle/>
          <a:p>
            <a:pPr lvl="0"/>
            <a:r>
              <a:rPr lang="en-GB" b="1" dirty="0">
                <a:solidFill>
                  <a:srgbClr val="FFFF00"/>
                </a:solidFill>
                <a:latin typeface="Forte" panose="03060902040502070203" pitchFamily="66" charset="0"/>
              </a:rPr>
              <a:t>Examine the brand's tagline:</a:t>
            </a:r>
            <a:endParaRPr lang="en-GB" b="1" dirty="0">
              <a:solidFill>
                <a:srgbClr val="FFFF00"/>
              </a:solidFill>
              <a:latin typeface="Forte" panose="03060902040502070203" pitchFamily="66" charset="0"/>
            </a:endParaRPr>
          </a:p>
          <a:p>
            <a:r>
              <a:rPr lang="en-IN" dirty="0" smtClean="0">
                <a:solidFill>
                  <a:srgbClr val="FFFF00"/>
                </a:solidFill>
                <a:latin typeface="Forte" panose="03060902040502070203" pitchFamily="66" charset="0"/>
              </a:rPr>
              <a:t>‘”</a:t>
            </a:r>
            <a:r>
              <a:rPr lang="en-IN" dirty="0"/>
              <a:t> </a:t>
            </a:r>
            <a:r>
              <a:rPr lang="en-IN" dirty="0" smtClean="0">
                <a:solidFill>
                  <a:srgbClr val="FFFF00"/>
                </a:solidFill>
                <a:latin typeface="Forte" panose="03060902040502070203" pitchFamily="66" charset="0"/>
              </a:rPr>
              <a:t>Taste </a:t>
            </a:r>
            <a:r>
              <a:rPr lang="en-IN" dirty="0">
                <a:solidFill>
                  <a:srgbClr val="FFFF00"/>
                </a:solidFill>
                <a:latin typeface="Forte" panose="03060902040502070203" pitchFamily="66" charset="0"/>
              </a:rPr>
              <a:t>like </a:t>
            </a:r>
            <a:r>
              <a:rPr lang="en-IN" dirty="0" smtClean="0">
                <a:solidFill>
                  <a:srgbClr val="FFFF00"/>
                </a:solidFill>
                <a:latin typeface="Forte" panose="03060902040502070203" pitchFamily="66" charset="0"/>
              </a:rPr>
              <a:t>this feels”</a:t>
            </a:r>
            <a:endParaRPr lang="en-IN" dirty="0" smtClean="0">
              <a:solidFill>
                <a:srgbClr val="FFFF00"/>
              </a:solidFill>
              <a:latin typeface="Forte" panose="03060902040502070203" pitchFamily="66" charset="0"/>
            </a:endParaRPr>
          </a:p>
          <a:p>
            <a:r>
              <a:rPr lang="en-IN" dirty="0">
                <a:solidFill>
                  <a:srgbClr val="FFFF00"/>
                </a:solidFill>
                <a:latin typeface="Forte" panose="03060902040502070203" pitchFamily="66" charset="0"/>
              </a:rPr>
              <a:t>'</a:t>
            </a:r>
            <a:r>
              <a:rPr lang="en-IN" dirty="0" err="1">
                <a:solidFill>
                  <a:srgbClr val="FFFF00"/>
                </a:solidFill>
                <a:latin typeface="Forte" panose="03060902040502070203" pitchFamily="66" charset="0"/>
              </a:rPr>
              <a:t>Kuch</a:t>
            </a:r>
            <a:r>
              <a:rPr lang="en-IN" dirty="0">
                <a:solidFill>
                  <a:srgbClr val="FFFF00"/>
                </a:solidFill>
                <a:latin typeface="Forte" panose="03060902040502070203" pitchFamily="66" charset="0"/>
              </a:rPr>
              <a:t> </a:t>
            </a:r>
            <a:r>
              <a:rPr lang="en-IN" dirty="0" err="1">
                <a:solidFill>
                  <a:srgbClr val="FFFF00"/>
                </a:solidFill>
                <a:latin typeface="Forte" panose="03060902040502070203" pitchFamily="66" charset="0"/>
              </a:rPr>
              <a:t>Accha</a:t>
            </a:r>
            <a:r>
              <a:rPr lang="en-IN" dirty="0">
                <a:solidFill>
                  <a:srgbClr val="FFFF00"/>
                </a:solidFill>
                <a:latin typeface="Forte" panose="03060902040502070203" pitchFamily="66" charset="0"/>
              </a:rPr>
              <a:t> </a:t>
            </a:r>
            <a:r>
              <a:rPr lang="en-IN" dirty="0" err="1">
                <a:solidFill>
                  <a:srgbClr val="FFFF00"/>
                </a:solidFill>
                <a:latin typeface="Forte" panose="03060902040502070203" pitchFamily="66" charset="0"/>
              </a:rPr>
              <a:t>Ho</a:t>
            </a:r>
            <a:r>
              <a:rPr lang="en-IN" dirty="0">
                <a:solidFill>
                  <a:srgbClr val="FFFF00"/>
                </a:solidFill>
                <a:latin typeface="Forte" panose="03060902040502070203" pitchFamily="66" charset="0"/>
              </a:rPr>
              <a:t> </a:t>
            </a:r>
            <a:r>
              <a:rPr lang="en-IN" dirty="0" err="1">
                <a:solidFill>
                  <a:srgbClr val="FFFF00"/>
                </a:solidFill>
                <a:latin typeface="Forte" panose="03060902040502070203" pitchFamily="66" charset="0"/>
              </a:rPr>
              <a:t>Jaaye</a:t>
            </a:r>
            <a:r>
              <a:rPr lang="en-IN" dirty="0">
                <a:solidFill>
                  <a:srgbClr val="FFFF00"/>
                </a:solidFill>
                <a:latin typeface="Forte" panose="03060902040502070203" pitchFamily="66" charset="0"/>
              </a:rPr>
              <a:t>, </a:t>
            </a:r>
            <a:r>
              <a:rPr lang="en-IN" dirty="0" err="1">
                <a:solidFill>
                  <a:srgbClr val="FFFF00"/>
                </a:solidFill>
                <a:latin typeface="Forte" panose="03060902040502070203" pitchFamily="66" charset="0"/>
              </a:rPr>
              <a:t>Kuch</a:t>
            </a:r>
            <a:r>
              <a:rPr lang="en-IN" dirty="0">
                <a:solidFill>
                  <a:srgbClr val="FFFF00"/>
                </a:solidFill>
                <a:latin typeface="Forte" panose="03060902040502070203" pitchFamily="66" charset="0"/>
              </a:rPr>
              <a:t> </a:t>
            </a:r>
            <a:r>
              <a:rPr lang="en-IN" dirty="0" err="1">
                <a:solidFill>
                  <a:srgbClr val="FFFF00"/>
                </a:solidFill>
                <a:latin typeface="Forte" panose="03060902040502070203" pitchFamily="66" charset="0"/>
              </a:rPr>
              <a:t>Meetha</a:t>
            </a:r>
            <a:r>
              <a:rPr lang="en-IN" dirty="0">
                <a:solidFill>
                  <a:srgbClr val="FFFF00"/>
                </a:solidFill>
                <a:latin typeface="Forte" panose="03060902040502070203" pitchFamily="66" charset="0"/>
              </a:rPr>
              <a:t> </a:t>
            </a:r>
            <a:r>
              <a:rPr lang="en-IN" dirty="0" err="1">
                <a:solidFill>
                  <a:srgbClr val="FFFF00"/>
                </a:solidFill>
                <a:latin typeface="Forte" panose="03060902040502070203" pitchFamily="66" charset="0"/>
              </a:rPr>
              <a:t>Ho</a:t>
            </a:r>
            <a:r>
              <a:rPr lang="en-IN" dirty="0">
                <a:solidFill>
                  <a:srgbClr val="FFFF00"/>
                </a:solidFill>
                <a:latin typeface="Forte" panose="03060902040502070203" pitchFamily="66" charset="0"/>
              </a:rPr>
              <a:t> </a:t>
            </a:r>
            <a:r>
              <a:rPr lang="en-IN" dirty="0" err="1" smtClean="0">
                <a:solidFill>
                  <a:srgbClr val="FFFF00"/>
                </a:solidFill>
                <a:latin typeface="Forte" panose="03060902040502070203" pitchFamily="66" charset="0"/>
              </a:rPr>
              <a:t>Jaaye</a:t>
            </a:r>
            <a:r>
              <a:rPr lang="en-IN" dirty="0" smtClean="0">
                <a:solidFill>
                  <a:srgbClr val="FFFF00"/>
                </a:solidFill>
                <a:latin typeface="Forte" panose="03060902040502070203" pitchFamily="66" charset="0"/>
              </a:rPr>
              <a:t>‘</a:t>
            </a:r>
            <a:endParaRPr lang="en-IN" dirty="0" smtClean="0">
              <a:solidFill>
                <a:srgbClr val="FFFF00"/>
              </a:solidFill>
              <a:latin typeface="Forte" panose="03060902040502070203" pitchFamily="66" charset="0"/>
            </a:endParaRPr>
          </a:p>
          <a:p>
            <a:r>
              <a:rPr lang="en-US" dirty="0" smtClean="0">
                <a:solidFill>
                  <a:srgbClr val="FFFF00"/>
                </a:solidFill>
                <a:latin typeface="Forte" panose="03060902040502070203" pitchFamily="66" charset="0"/>
              </a:rPr>
              <a:t>The </a:t>
            </a:r>
            <a:r>
              <a:rPr lang="en-US" dirty="0" err="1" smtClean="0">
                <a:solidFill>
                  <a:srgbClr val="FFFF00"/>
                </a:solidFill>
                <a:latin typeface="Forte" panose="03060902040502070203" pitchFamily="66" charset="0"/>
              </a:rPr>
              <a:t>cadbury’s</a:t>
            </a:r>
            <a:r>
              <a:rPr lang="en-US" dirty="0" smtClean="0">
                <a:solidFill>
                  <a:srgbClr val="FFFF00"/>
                </a:solidFill>
                <a:latin typeface="Forte" panose="03060902040502070203" pitchFamily="66" charset="0"/>
              </a:rPr>
              <a:t> taglines varies based on the different types of </a:t>
            </a:r>
            <a:r>
              <a:rPr lang="en-US" dirty="0" err="1" smtClean="0">
                <a:solidFill>
                  <a:srgbClr val="FFFF00"/>
                </a:solidFill>
                <a:latin typeface="Forte" panose="03060902040502070203" pitchFamily="66" charset="0"/>
              </a:rPr>
              <a:t>choclate</a:t>
            </a:r>
            <a:r>
              <a:rPr lang="en-US" dirty="0" smtClean="0">
                <a:solidFill>
                  <a:srgbClr val="FFFF00"/>
                </a:solidFill>
                <a:latin typeface="Forte" panose="03060902040502070203" pitchFamily="66" charset="0"/>
              </a:rPr>
              <a:t>.</a:t>
            </a:r>
            <a:endParaRPr lang="en-US" dirty="0" smtClean="0">
              <a:solidFill>
                <a:srgbClr val="FFFF00"/>
              </a:solidFill>
              <a:latin typeface="Forte" panose="03060902040502070203" pitchFamily="66" charset="0"/>
            </a:endParaRPr>
          </a:p>
          <a:p>
            <a:r>
              <a:rPr lang="en-US" dirty="0" smtClean="0">
                <a:solidFill>
                  <a:srgbClr val="FFFF00"/>
                </a:solidFill>
                <a:latin typeface="Forte" panose="03060902040502070203" pitchFamily="66" charset="0"/>
              </a:rPr>
              <a:t>For Example:-</a:t>
            </a:r>
            <a:endParaRPr lang="en-US" dirty="0" smtClean="0">
              <a:solidFill>
                <a:srgbClr val="FFFF00"/>
              </a:solidFill>
              <a:latin typeface="Forte" panose="03060902040502070203" pitchFamily="66" charset="0"/>
            </a:endParaRPr>
          </a:p>
          <a:p>
            <a:r>
              <a:rPr lang="en-US" dirty="0" smtClean="0">
                <a:solidFill>
                  <a:srgbClr val="FFFF00"/>
                </a:solidFill>
                <a:latin typeface="Forte" panose="03060902040502070203" pitchFamily="66" charset="0"/>
              </a:rPr>
              <a:t>For 5-star:-it is </a:t>
            </a:r>
            <a:r>
              <a:rPr lang="en-IN" dirty="0">
                <a:solidFill>
                  <a:srgbClr val="FFFF00"/>
                </a:solidFill>
                <a:latin typeface="Forte" panose="03060902040502070203" pitchFamily="66" charset="0"/>
              </a:rPr>
              <a:t>"East 5-star, Do </a:t>
            </a:r>
            <a:r>
              <a:rPr lang="en-IN" dirty="0" smtClean="0">
                <a:solidFill>
                  <a:srgbClr val="FFFF00"/>
                </a:solidFill>
                <a:latin typeface="Forte" panose="03060902040502070203" pitchFamily="66" charset="0"/>
              </a:rPr>
              <a:t>Nothing“.</a:t>
            </a:r>
            <a:endParaRPr lang="en-IN" dirty="0" smtClean="0">
              <a:solidFill>
                <a:srgbClr val="FFFF00"/>
              </a:solidFill>
              <a:latin typeface="Forte" panose="03060902040502070203" pitchFamily="66" charset="0"/>
            </a:endParaRPr>
          </a:p>
          <a:p>
            <a:r>
              <a:rPr lang="en-US" dirty="0" smtClean="0">
                <a:solidFill>
                  <a:srgbClr val="FFFF00"/>
                </a:solidFill>
                <a:latin typeface="Forte" panose="03060902040502070203" pitchFamily="66" charset="0"/>
              </a:rPr>
              <a:t>For Bourneville it is </a:t>
            </a:r>
            <a:r>
              <a:rPr lang="en-US" dirty="0"/>
              <a:t> </a:t>
            </a:r>
            <a:r>
              <a:rPr lang="en-US" dirty="0">
                <a:solidFill>
                  <a:srgbClr val="FFFF00"/>
                </a:solidFill>
                <a:latin typeface="Forte" panose="03060902040502070203" pitchFamily="66" charset="0"/>
              </a:rPr>
              <a:t>'You don't buy a </a:t>
            </a:r>
            <a:r>
              <a:rPr lang="en-US" dirty="0" err="1">
                <a:solidFill>
                  <a:srgbClr val="FFFF00"/>
                </a:solidFill>
                <a:latin typeface="Forte" panose="03060902040502070203" pitchFamily="66" charset="0"/>
              </a:rPr>
              <a:t>Bournville</a:t>
            </a:r>
            <a:r>
              <a:rPr lang="en-US" dirty="0">
                <a:solidFill>
                  <a:srgbClr val="FFFF00"/>
                </a:solidFill>
                <a:latin typeface="Forte" panose="03060902040502070203" pitchFamily="66" charset="0"/>
              </a:rPr>
              <a:t>, you earn it'</a:t>
            </a:r>
            <a:endParaRPr lang="en-IN" dirty="0" smtClean="0">
              <a:solidFill>
                <a:srgbClr val="FFFF00"/>
              </a:solidFill>
              <a:latin typeface="Forte" panose="03060902040502070203" pitchFamily="66" charset="0"/>
            </a:endParaRPr>
          </a:p>
          <a:p>
            <a:endParaRPr lang="en-IN" dirty="0">
              <a:solidFill>
                <a:srgbClr val="FFFF00"/>
              </a:solidFill>
              <a:latin typeface="Forte" panose="03060902040502070203" pitchFamily="66" charset="0"/>
            </a:endParaRPr>
          </a:p>
        </p:txBody>
      </p:sp>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98663" y="7105"/>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normAutofit fontScale="70000" lnSpcReduction="20000"/>
          </a:bodyPr>
          <a:lstStyle/>
          <a:p>
            <a:r>
              <a:rPr lang="en-GB" b="1" dirty="0">
                <a:solidFill>
                  <a:srgbClr val="FFFF00"/>
                </a:solidFill>
                <a:latin typeface="Forte" panose="03060902040502070203" pitchFamily="66" charset="0"/>
              </a:rPr>
              <a:t>Part 1: Brand study, Competitor Analysis &amp; Buyer’s/Audience’s Persona</a:t>
            </a:r>
            <a:endParaRPr lang="en-US" dirty="0">
              <a:solidFill>
                <a:srgbClr val="FFFF00"/>
              </a:solidFill>
              <a:latin typeface="Forte" panose="03060902040502070203" pitchFamily="66" charset="0"/>
            </a:endParaRPr>
          </a:p>
          <a:p>
            <a:r>
              <a:rPr lang="en-US" dirty="0">
                <a:solidFill>
                  <a:srgbClr val="FFFF00"/>
                </a:solidFill>
                <a:latin typeface="Forte" panose="03060902040502070203" pitchFamily="66" charset="0"/>
              </a:rPr>
              <a:t>Competitor 1: </a:t>
            </a:r>
            <a:r>
              <a:rPr lang="en-US" dirty="0" err="1">
                <a:solidFill>
                  <a:srgbClr val="FFFF00"/>
                </a:solidFill>
                <a:latin typeface="Forte" panose="03060902040502070203" pitchFamily="66" charset="0"/>
              </a:rPr>
              <a:t>Kitkat</a:t>
            </a:r>
            <a:r>
              <a:rPr lang="en-US" dirty="0">
                <a:solidFill>
                  <a:srgbClr val="FFFF00"/>
                </a:solidFill>
                <a:latin typeface="Forte" panose="03060902040502070203" pitchFamily="66" charset="0"/>
              </a:rPr>
              <a:t> is one of the lead selling </a:t>
            </a:r>
            <a:r>
              <a:rPr lang="en-US" dirty="0" err="1">
                <a:solidFill>
                  <a:srgbClr val="FFFF00"/>
                </a:solidFill>
                <a:latin typeface="Forte" panose="03060902040502070203" pitchFamily="66" charset="0"/>
              </a:rPr>
              <a:t>choclates</a:t>
            </a:r>
            <a:r>
              <a:rPr lang="en-US" dirty="0">
                <a:solidFill>
                  <a:srgbClr val="FFFF00"/>
                </a:solidFill>
                <a:latin typeface="Forte" panose="03060902040502070203" pitchFamily="66" charset="0"/>
              </a:rPr>
              <a:t> in the industry after Cadbury </a:t>
            </a:r>
            <a:r>
              <a:rPr lang="en-US" dirty="0" err="1">
                <a:solidFill>
                  <a:srgbClr val="FFFF00"/>
                </a:solidFill>
                <a:latin typeface="Forte" panose="03060902040502070203" pitchFamily="66" charset="0"/>
              </a:rPr>
              <a:t>chocolates.These</a:t>
            </a:r>
            <a:r>
              <a:rPr lang="en-US" dirty="0">
                <a:solidFill>
                  <a:srgbClr val="FFFF00"/>
                </a:solidFill>
                <a:latin typeface="Forte" panose="03060902040502070203" pitchFamily="66" charset="0"/>
              </a:rPr>
              <a:t> are made up of wafers and this </a:t>
            </a:r>
            <a:r>
              <a:rPr lang="en-US" dirty="0" err="1">
                <a:solidFill>
                  <a:srgbClr val="FFFF00"/>
                </a:solidFill>
                <a:latin typeface="Forte" panose="03060902040502070203" pitchFamily="66" charset="0"/>
              </a:rPr>
              <a:t>choclate</a:t>
            </a:r>
            <a:r>
              <a:rPr lang="en-US" dirty="0">
                <a:solidFill>
                  <a:srgbClr val="FFFF00"/>
                </a:solidFill>
                <a:latin typeface="Forte" panose="03060902040502070203" pitchFamily="66" charset="0"/>
              </a:rPr>
              <a:t> is made by Nestle</a:t>
            </a:r>
            <a:endParaRPr lang="en-US" dirty="0">
              <a:solidFill>
                <a:srgbClr val="FFFF00"/>
              </a:solidFill>
              <a:latin typeface="Forte" panose="03060902040502070203" pitchFamily="66" charset="0"/>
            </a:endParaRPr>
          </a:p>
          <a:p>
            <a:endParaRPr lang="en-US" dirty="0">
              <a:solidFill>
                <a:srgbClr val="FFFF00"/>
              </a:solidFill>
              <a:latin typeface="Forte" panose="03060902040502070203" pitchFamily="66" charset="0"/>
            </a:endParaRPr>
          </a:p>
          <a:p>
            <a:r>
              <a:rPr lang="en-US" dirty="0">
                <a:solidFill>
                  <a:srgbClr val="FFFF00"/>
                </a:solidFill>
                <a:latin typeface="Forte" panose="03060902040502070203" pitchFamily="66" charset="0"/>
              </a:rPr>
              <a:t>Competitor 2:Galaxy is also one of the branded </a:t>
            </a:r>
            <a:r>
              <a:rPr lang="en-US" dirty="0" err="1">
                <a:solidFill>
                  <a:srgbClr val="FFFF00"/>
                </a:solidFill>
                <a:latin typeface="Forte" panose="03060902040502070203" pitchFamily="66" charset="0"/>
              </a:rPr>
              <a:t>choclates</a:t>
            </a:r>
            <a:r>
              <a:rPr lang="en-US" dirty="0">
                <a:solidFill>
                  <a:srgbClr val="FFFF00"/>
                </a:solidFill>
                <a:latin typeface="Forte" panose="03060902040502070203" pitchFamily="66" charset="0"/>
              </a:rPr>
              <a:t> that is also getting bigger by the day and they are famous for their milk chocolates but they are quite on the pricey side with little quantity and their </a:t>
            </a:r>
            <a:r>
              <a:rPr lang="en-US" dirty="0" err="1">
                <a:solidFill>
                  <a:srgbClr val="FFFF00"/>
                </a:solidFill>
                <a:latin typeface="Forte" panose="03060902040502070203" pitchFamily="66" charset="0"/>
              </a:rPr>
              <a:t>advertisments</a:t>
            </a:r>
            <a:r>
              <a:rPr lang="en-US" dirty="0">
                <a:solidFill>
                  <a:srgbClr val="FFFF00"/>
                </a:solidFill>
                <a:latin typeface="Forte" panose="03060902040502070203" pitchFamily="66" charset="0"/>
              </a:rPr>
              <a:t> are hardly shown in the TV.</a:t>
            </a:r>
            <a:endParaRPr lang="en-US" dirty="0">
              <a:solidFill>
                <a:srgbClr val="FFFF00"/>
              </a:solidFill>
              <a:latin typeface="Forte" panose="03060902040502070203" pitchFamily="66" charset="0"/>
            </a:endParaRPr>
          </a:p>
          <a:p>
            <a:endParaRPr lang="en-US" dirty="0">
              <a:solidFill>
                <a:srgbClr val="FFFF00"/>
              </a:solidFill>
              <a:latin typeface="Forte" panose="03060902040502070203" pitchFamily="66" charset="0"/>
            </a:endParaRPr>
          </a:p>
          <a:p>
            <a:r>
              <a:rPr lang="en-US" dirty="0">
                <a:solidFill>
                  <a:srgbClr val="FFFF00"/>
                </a:solidFill>
                <a:latin typeface="Forte" panose="03060902040502070203" pitchFamily="66" charset="0"/>
              </a:rPr>
              <a:t>Competitor 3:Is the Hershey’s being a foreign </a:t>
            </a:r>
            <a:r>
              <a:rPr lang="en-US" dirty="0" err="1">
                <a:solidFill>
                  <a:srgbClr val="FFFF00"/>
                </a:solidFill>
                <a:latin typeface="Forte" panose="03060902040502070203" pitchFamily="66" charset="0"/>
              </a:rPr>
              <a:t>brend</a:t>
            </a:r>
            <a:r>
              <a:rPr lang="en-US" dirty="0">
                <a:solidFill>
                  <a:srgbClr val="FFFF00"/>
                </a:solidFill>
                <a:latin typeface="Forte" panose="03060902040502070203" pitchFamily="66" charset="0"/>
              </a:rPr>
              <a:t> </a:t>
            </a:r>
            <a:r>
              <a:rPr lang="en-US" dirty="0" err="1">
                <a:solidFill>
                  <a:srgbClr val="FFFF00"/>
                </a:solidFill>
                <a:latin typeface="Forte" panose="03060902040502070203" pitchFamily="66" charset="0"/>
              </a:rPr>
              <a:t>hershey</a:t>
            </a:r>
            <a:r>
              <a:rPr lang="en-US" dirty="0">
                <a:solidFill>
                  <a:srgbClr val="FFFF00"/>
                </a:solidFill>
                <a:latin typeface="Forte" panose="03060902040502070203" pitchFamily="66" charset="0"/>
              </a:rPr>
              <a:t> has also gained a good place in the list of </a:t>
            </a:r>
            <a:r>
              <a:rPr lang="en-US" dirty="0" err="1">
                <a:solidFill>
                  <a:srgbClr val="FFFF00"/>
                </a:solidFill>
                <a:latin typeface="Forte" panose="03060902040502070203" pitchFamily="66" charset="0"/>
              </a:rPr>
              <a:t>choclates</a:t>
            </a:r>
            <a:r>
              <a:rPr lang="en-US" dirty="0">
                <a:solidFill>
                  <a:srgbClr val="FFFF00"/>
                </a:solidFill>
                <a:latin typeface="Forte" panose="03060902040502070203" pitchFamily="66" charset="0"/>
              </a:rPr>
              <a:t> to keep in mind and even though there are many chocolate brands these has become main competitors to </a:t>
            </a:r>
            <a:r>
              <a:rPr lang="en-US" dirty="0" err="1">
                <a:solidFill>
                  <a:srgbClr val="FFFF00"/>
                </a:solidFill>
                <a:latin typeface="Forte" panose="03060902040502070203" pitchFamily="66" charset="0"/>
              </a:rPr>
              <a:t>cadbur</a:t>
            </a:r>
            <a:r>
              <a:rPr lang="en-US" dirty="0" err="1">
                <a:latin typeface="Forte" panose="03060902040502070203" pitchFamily="66" charset="0"/>
              </a:rPr>
              <a:t>y</a:t>
            </a:r>
            <a:r>
              <a:rPr lang="en-US" dirty="0">
                <a:latin typeface="Forte" panose="03060902040502070203" pitchFamily="66" charset="0"/>
              </a:rPr>
              <a:t>.</a:t>
            </a:r>
            <a:endParaRPr lang="en-US" dirty="0">
              <a:latin typeface="Forte" panose="03060902040502070203" pitchFamily="66" charset="0"/>
            </a:endParaRPr>
          </a:p>
          <a:p>
            <a:endParaRPr lang="en-IN" dirty="0"/>
          </a:p>
        </p:txBody>
      </p:sp>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07047" y="116632"/>
            <a:ext cx="5145087" cy="1627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theme/theme1.xml><?xml version="1.0" encoding="utf-8"?>
<a:theme xmlns:a="http://schemas.openxmlformats.org/drawingml/2006/main" name="Office Theme">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4198</Words>
  <Application>WPS Presentation</Application>
  <PresentationFormat>On-screen Show (4:3)</PresentationFormat>
  <Paragraphs>63</Paragraphs>
  <Slides>16</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16</vt:i4>
      </vt:variant>
    </vt:vector>
  </HeadingPairs>
  <TitlesOfParts>
    <vt:vector size="24" baseType="lpstr">
      <vt:lpstr>Arial</vt:lpstr>
      <vt:lpstr>SimSun</vt:lpstr>
      <vt:lpstr>Wingdings</vt:lpstr>
      <vt:lpstr>Forte</vt:lpstr>
      <vt:lpstr>Calibri</vt:lpstr>
      <vt:lpstr>Microsoft YaHei</vt:lpstr>
      <vt:lpstr>Arial Unicode MS</vt:lpstr>
      <vt:lpstr>Office Theme</vt:lpstr>
      <vt:lpstr>Comprehensive Digital Marketing Project work </vt:lpstr>
      <vt:lpstr>PowerPoint 演示文稿</vt:lpstr>
      <vt:lpstr>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acer</dc:creator>
  <cp:lastModifiedBy>acer</cp:lastModifiedBy>
  <cp:revision>17</cp:revision>
  <dcterms:created xsi:type="dcterms:W3CDTF">2023-08-01T15:48:00Z</dcterms:created>
  <dcterms:modified xsi:type="dcterms:W3CDTF">2023-08-04T05:33:06Z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2063CCBA2478478A84A24D6DF9949699_13</vt:lpwstr>
  </property>
  <property fmtid="{D5CDD505-2E9C-101B-9397-08002B2CF9AE}" pid="3" name="KSOProductBuildVer">
    <vt:lpwstr>1033-12.2.0.13110</vt:lpwstr>
  </property>
</Properties>
</file>

<file path=docProps/thumbnail.jpeg>
</file>